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58" r:id="rId4"/>
    <p:sldId id="259" r:id="rId5"/>
    <p:sldId id="266" r:id="rId6"/>
    <p:sldId id="260" r:id="rId7"/>
    <p:sldId id="262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28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60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467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46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8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67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3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41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31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62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46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E272-3E8A-4546-9054-A67416F475BC}" type="datetimeFigureOut">
              <a:rPr lang="sv-SE" smtClean="0"/>
              <a:pPr/>
              <a:t>2014-02-20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1E6E-C537-4AE7-826D-3B934264EE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1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36815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v-SE" sz="3600" dirty="0" smtClean="0"/>
              <a:t>Ersboda skolområdes handlingsplan</a:t>
            </a:r>
            <a:br>
              <a:rPr lang="sv-SE" sz="3600" dirty="0" smtClean="0"/>
            </a:br>
            <a:r>
              <a:rPr lang="sv-SE" sz="2000" dirty="0" smtClean="0"/>
              <a:t>år 1-6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- utveckla undervisningen i läsförståelse</a:t>
            </a:r>
            <a:endParaRPr lang="sv-SE" sz="2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26940" y="2238350"/>
            <a:ext cx="4392488" cy="371093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/>
                </a:solidFill>
              </a:rPr>
              <a:t>Analys/bakgrund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/>
                </a:solidFill>
              </a:rPr>
              <a:t>Problembild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/>
                </a:solidFill>
              </a:rPr>
              <a:t>Mål/syfte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/>
                </a:solidFill>
              </a:rPr>
              <a:t>Ansvar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/>
                </a:solidFill>
              </a:rPr>
              <a:t>Tid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/>
                </a:solidFill>
              </a:rPr>
              <a:t>Utvärdering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schemeClr val="tx1"/>
                </a:solidFill>
              </a:rPr>
              <a:t>Utvecklingsbehov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4233"/>
            <a:ext cx="3861084" cy="3854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4896544" y="6525345"/>
            <a:ext cx="421196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Bilden från skriften: Språk-, läs- och skrivutvecklare, Skolverket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1473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37496" y="764705"/>
            <a:ext cx="6660232" cy="792087"/>
          </a:xfrm>
        </p:spPr>
        <p:txBody>
          <a:bodyPr/>
          <a:lstStyle/>
          <a:p>
            <a:pPr algn="l"/>
            <a:r>
              <a:rPr lang="sv-SE" dirty="0" smtClean="0"/>
              <a:t>Utvecklingsbehov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7920880" cy="4824536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</a:rPr>
              <a:t>Bibehålla och vidareutveckla metoderna</a:t>
            </a:r>
            <a:br>
              <a:rPr lang="sv-SE" sz="2400" dirty="0" smtClean="0">
                <a:solidFill>
                  <a:schemeClr val="tx1"/>
                </a:solidFill>
              </a:rPr>
            </a:br>
            <a:r>
              <a:rPr lang="sv-SE" sz="2400" dirty="0" smtClean="0">
                <a:solidFill>
                  <a:schemeClr val="tx1"/>
                </a:solidFill>
              </a:rPr>
              <a:t>för undervisning i läsförståelse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</a:rPr>
              <a:t>Se till att </a:t>
            </a:r>
            <a:r>
              <a:rPr lang="sv-SE" sz="2400" b="1" dirty="0" smtClean="0">
                <a:solidFill>
                  <a:schemeClr val="tx1"/>
                </a:solidFill>
              </a:rPr>
              <a:t>alla</a:t>
            </a:r>
            <a:r>
              <a:rPr lang="sv-SE" sz="2400" dirty="0" smtClean="0">
                <a:solidFill>
                  <a:schemeClr val="tx1"/>
                </a:solidFill>
              </a:rPr>
              <a:t> skolämnen i alla </a:t>
            </a:r>
            <a:br>
              <a:rPr lang="sv-SE" sz="2400" dirty="0" smtClean="0">
                <a:solidFill>
                  <a:schemeClr val="tx1"/>
                </a:solidFill>
              </a:rPr>
            </a:br>
            <a:r>
              <a:rPr lang="sv-SE" sz="2400" dirty="0" smtClean="0">
                <a:solidFill>
                  <a:schemeClr val="tx1"/>
                </a:solidFill>
              </a:rPr>
              <a:t>årskurser genomsyras av detta förhållningssätt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</a:rPr>
              <a:t>Involvera och informera förskolan i hur man jobbar med strukturerad litteraturläsning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</a:rPr>
              <a:t>Nyanställd personal ska få noggrann inblick i arbetssättet. Nätverksrepresentanterna/läs- och skrivutvecklare ansvarar för detta</a:t>
            </a:r>
            <a:endParaRPr lang="sv-SE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</a:rPr>
              <a:t>Uppdatera pedagogerna om ny, aktuell forskning som görs inom området läs- och skriv</a:t>
            </a:r>
          </a:p>
        </p:txBody>
      </p:sp>
      <p:pic>
        <p:nvPicPr>
          <p:cNvPr id="5124" name="Picture 4" descr="C:\Users\PC2\AppData\Local\Microsoft\Windows\Temporary Internet Files\Content.IE5\H2F1D9FG\MP900431723[1].jpg"/>
          <p:cNvPicPr>
            <a:picLocks noChangeAspect="1" noChangeArrowheads="1"/>
          </p:cNvPicPr>
          <p:nvPr/>
        </p:nvPicPr>
        <p:blipFill>
          <a:blip r:embed="rId2" cstate="print"/>
          <a:srcRect l="14970" b="12831"/>
          <a:stretch>
            <a:fillRect/>
          </a:stretch>
        </p:blipFill>
        <p:spPr bwMode="auto">
          <a:xfrm>
            <a:off x="6012160" y="260648"/>
            <a:ext cx="2863080" cy="29350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63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xplosion 2 30"/>
          <p:cNvSpPr/>
          <p:nvPr/>
        </p:nvSpPr>
        <p:spPr>
          <a:xfrm rot="932530">
            <a:off x="5242918" y="-143447"/>
            <a:ext cx="3362911" cy="2167509"/>
          </a:xfrm>
          <a:prstGeom prst="irregularSeal2">
            <a:avLst/>
          </a:prstGeom>
          <a:solidFill>
            <a:srgbClr val="CC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Ned 2"/>
          <p:cNvSpPr/>
          <p:nvPr/>
        </p:nvSpPr>
        <p:spPr>
          <a:xfrm>
            <a:off x="6934616" y="1529496"/>
            <a:ext cx="159800" cy="467305"/>
          </a:xfrm>
          <a:prstGeom prst="downArrow">
            <a:avLst>
              <a:gd name="adj1" fmla="val 430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6228184" y="2024097"/>
            <a:ext cx="1872208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2011</a:t>
            </a:r>
            <a:r>
              <a:rPr lang="sv-SE" sz="1400" dirty="0" smtClean="0"/>
              <a:t> bildas i Umeå nätverket Klos (kommunikation-läs- och skriv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5" name="Vänster 4"/>
          <p:cNvSpPr/>
          <p:nvPr/>
        </p:nvSpPr>
        <p:spPr>
          <a:xfrm>
            <a:off x="5535400" y="2403499"/>
            <a:ext cx="661872" cy="1614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3573360" y="1904325"/>
            <a:ext cx="1944216" cy="16004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Uppdrag från kommunen</a:t>
            </a:r>
            <a:r>
              <a:rPr lang="sv-SE" sz="1400" dirty="0" smtClean="0"/>
              <a:t>: Nätverkspedagoger ska utbildas och sprida kunskap om olika läsförståelsestrategier på sina skolområden</a:t>
            </a:r>
            <a:endParaRPr lang="sv-SE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724512" y="2489119"/>
            <a:ext cx="1512168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Inläsning av litteratur, diskussioner om HUR Klos ska föra ut insikterna till alla skolor    </a:t>
            </a:r>
            <a:endParaRPr lang="sv-SE" sz="1400" dirty="0"/>
          </a:p>
        </p:txBody>
      </p:sp>
      <p:sp>
        <p:nvSpPr>
          <p:cNvPr id="9" name="Vänster 8"/>
          <p:cNvSpPr/>
          <p:nvPr/>
        </p:nvSpPr>
        <p:spPr>
          <a:xfrm>
            <a:off x="2267406" y="2780929"/>
            <a:ext cx="1281494" cy="144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Ned 9"/>
          <p:cNvSpPr/>
          <p:nvPr/>
        </p:nvSpPr>
        <p:spPr>
          <a:xfrm>
            <a:off x="1187624" y="3874338"/>
            <a:ext cx="144016" cy="504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539552" y="4406041"/>
            <a:ext cx="1512168" cy="1169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2012</a:t>
            </a:r>
            <a:r>
              <a:rPr lang="sv-SE" sz="1400" dirty="0" smtClean="0"/>
              <a:t> Ersboda SO (Ersdungen) söker projektpengar. Beviljas medel av RUC</a:t>
            </a:r>
            <a:endParaRPr lang="sv-SE" sz="1400" dirty="0"/>
          </a:p>
        </p:txBody>
      </p:sp>
      <p:sp>
        <p:nvSpPr>
          <p:cNvPr id="12" name="Höger 11"/>
          <p:cNvSpPr/>
          <p:nvPr/>
        </p:nvSpPr>
        <p:spPr>
          <a:xfrm rot="20557847">
            <a:off x="2045948" y="4277865"/>
            <a:ext cx="648072" cy="137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Höger 12"/>
          <p:cNvSpPr/>
          <p:nvPr/>
        </p:nvSpPr>
        <p:spPr>
          <a:xfrm rot="1032274">
            <a:off x="2041852" y="5583831"/>
            <a:ext cx="691437" cy="121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2699475" y="3789731"/>
            <a:ext cx="1440160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Samarbete inleds med Vännäs kommun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3402403" y="4597190"/>
            <a:ext cx="1832993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Samarbete med språkinstitutionen, Umeå universitet och Monica Reichenberg</a:t>
            </a:r>
            <a:endParaRPr lang="sv-SE" sz="1400" dirty="0"/>
          </a:p>
        </p:txBody>
      </p:sp>
      <p:sp>
        <p:nvSpPr>
          <p:cNvPr id="17" name="Vänster-höger 16"/>
          <p:cNvSpPr/>
          <p:nvPr/>
        </p:nvSpPr>
        <p:spPr>
          <a:xfrm>
            <a:off x="2065316" y="4941168"/>
            <a:ext cx="131361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2744221" y="5650349"/>
            <a:ext cx="2197719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All  personal på Ersdungen utbildas i Reciprok undervisning (RU) i form av lärgrupper</a:t>
            </a:r>
            <a:endParaRPr lang="sv-SE" sz="1400" dirty="0"/>
          </a:p>
        </p:txBody>
      </p:sp>
      <p:sp>
        <p:nvSpPr>
          <p:cNvPr id="21" name="Upp-Ned 20"/>
          <p:cNvSpPr/>
          <p:nvPr/>
        </p:nvSpPr>
        <p:spPr>
          <a:xfrm rot="19160668">
            <a:off x="4245802" y="4183674"/>
            <a:ext cx="134400" cy="46906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Höger 21"/>
          <p:cNvSpPr/>
          <p:nvPr/>
        </p:nvSpPr>
        <p:spPr>
          <a:xfrm>
            <a:off x="4948199" y="5805264"/>
            <a:ext cx="768010" cy="152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5724128" y="5851957"/>
            <a:ext cx="159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7236296" y="3772778"/>
            <a:ext cx="1807361" cy="16004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2013 </a:t>
            </a:r>
            <a:r>
              <a:rPr lang="sv-SE" sz="1400" dirty="0" smtClean="0"/>
              <a:t>Erfarenheter och resultat från läsförståelseprojektet sprids till övriga kommuner i Västerbotten och till andra delar av Sverige</a:t>
            </a:r>
            <a:endParaRPr lang="sv-SE" sz="1400" dirty="0"/>
          </a:p>
        </p:txBody>
      </p:sp>
      <p:sp>
        <p:nvSpPr>
          <p:cNvPr id="26" name="textruta 25"/>
          <p:cNvSpPr txBox="1"/>
          <p:nvPr/>
        </p:nvSpPr>
        <p:spPr>
          <a:xfrm>
            <a:off x="5749600" y="5392680"/>
            <a:ext cx="1136344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Alla skolor på Ersboda SO börjar jobba aktivt med läsförståelse</a:t>
            </a:r>
            <a:endParaRPr lang="sv-SE" sz="1400" dirty="0"/>
          </a:p>
        </p:txBody>
      </p:sp>
      <p:sp>
        <p:nvSpPr>
          <p:cNvPr id="27" name="Höger 26"/>
          <p:cNvSpPr/>
          <p:nvPr/>
        </p:nvSpPr>
        <p:spPr>
          <a:xfrm rot="19990309">
            <a:off x="6862618" y="5593295"/>
            <a:ext cx="1013146" cy="158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7"/>
          <p:cNvSpPr txBox="1"/>
          <p:nvPr/>
        </p:nvSpPr>
        <p:spPr>
          <a:xfrm>
            <a:off x="5480808" y="517029"/>
            <a:ext cx="2667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PISA</a:t>
            </a:r>
            <a:r>
              <a:rPr lang="sv-SE" sz="1400" dirty="0">
                <a:solidFill>
                  <a:schemeClr val="bg1"/>
                </a:solidFill>
              </a:rPr>
              <a:t> och </a:t>
            </a:r>
            <a:r>
              <a:rPr lang="sv-SE" sz="1400" b="1" dirty="0">
                <a:solidFill>
                  <a:schemeClr val="bg1"/>
                </a:solidFill>
              </a:rPr>
              <a:t>PIRLS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 smtClean="0">
                <a:solidFill>
                  <a:schemeClr val="bg1"/>
                </a:solidFill>
              </a:rPr>
              <a:t>visar </a:t>
            </a:r>
            <a:br>
              <a:rPr lang="sv-SE" sz="1400" dirty="0" smtClean="0">
                <a:solidFill>
                  <a:schemeClr val="bg1"/>
                </a:solidFill>
              </a:rPr>
            </a:br>
            <a:r>
              <a:rPr lang="sv-SE" sz="1400" dirty="0" smtClean="0">
                <a:solidFill>
                  <a:schemeClr val="bg1"/>
                </a:solidFill>
              </a:rPr>
              <a:t>att läsförståelseresultaten </a:t>
            </a:r>
            <a:br>
              <a:rPr lang="sv-SE" sz="1400" dirty="0" smtClean="0">
                <a:solidFill>
                  <a:schemeClr val="bg1"/>
                </a:solidFill>
              </a:rPr>
            </a:br>
            <a:r>
              <a:rPr lang="sv-SE" sz="1400" dirty="0" smtClean="0">
                <a:solidFill>
                  <a:schemeClr val="bg1"/>
                </a:solidFill>
              </a:rPr>
              <a:t>i Sveriges </a:t>
            </a:r>
            <a:r>
              <a:rPr lang="sv-SE" sz="1400" dirty="0">
                <a:solidFill>
                  <a:schemeClr val="bg1"/>
                </a:solidFill>
              </a:rPr>
              <a:t>skolor sjunker </a:t>
            </a:r>
            <a:r>
              <a:rPr lang="sv-SE" sz="1400" dirty="0" smtClean="0">
                <a:solidFill>
                  <a:schemeClr val="bg1"/>
                </a:solidFill>
              </a:rPr>
              <a:t/>
            </a:r>
            <a:br>
              <a:rPr lang="sv-SE" sz="1400" dirty="0" smtClean="0">
                <a:solidFill>
                  <a:schemeClr val="bg1"/>
                </a:solidFill>
              </a:rPr>
            </a:br>
            <a:r>
              <a:rPr lang="sv-SE" sz="1400" dirty="0" smtClean="0">
                <a:solidFill>
                  <a:schemeClr val="bg1"/>
                </a:solidFill>
              </a:rPr>
              <a:t>kraftigt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646800" y="755993"/>
            <a:ext cx="306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Analys/bakgrund</a:t>
            </a:r>
            <a:endParaRPr lang="sv-SE" sz="3200" dirty="0"/>
          </a:p>
        </p:txBody>
      </p:sp>
      <p:pic>
        <p:nvPicPr>
          <p:cNvPr id="25" name="Bildobjekt 2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44447">
            <a:off x="8268412" y="2242554"/>
            <a:ext cx="678793" cy="13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2\AppData\Local\Microsoft\Windows\Temporary Internet Files\Content.IE5\H87V79WB\dglxasset[1].jpg"/>
          <p:cNvPicPr>
            <a:picLocks noChangeAspect="1" noChangeArrowheads="1"/>
          </p:cNvPicPr>
          <p:nvPr/>
        </p:nvPicPr>
        <p:blipFill>
          <a:blip r:embed="rId2" cstate="print"/>
          <a:srcRect r="12510" b="22898"/>
          <a:stretch>
            <a:fillRect/>
          </a:stretch>
        </p:blipFill>
        <p:spPr bwMode="auto">
          <a:xfrm>
            <a:off x="4860032" y="4341102"/>
            <a:ext cx="4283968" cy="2516898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Problembild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v-SE" dirty="0" smtClean="0"/>
              <a:t> </a:t>
            </a:r>
            <a:r>
              <a:rPr lang="sv-SE" sz="3000" dirty="0" smtClean="0"/>
              <a:t>Vilka </a:t>
            </a:r>
            <a:r>
              <a:rPr lang="sv-SE" sz="3000" dirty="0"/>
              <a:t>undervisningsprogram har visat sig vara effektiva för att nå ökad måluppfyllelse i läsförståelse i </a:t>
            </a:r>
            <a:r>
              <a:rPr lang="sv-SE" sz="3000" dirty="0" smtClean="0"/>
              <a:t>grundskolan?</a:t>
            </a:r>
          </a:p>
          <a:p>
            <a:pPr lvl="0"/>
            <a:r>
              <a:rPr lang="sv-SE" sz="3000" dirty="0" smtClean="0"/>
              <a:t>Hur </a:t>
            </a:r>
            <a:r>
              <a:rPr lang="sv-SE" sz="3000" dirty="0"/>
              <a:t>mäter man läsförståelse?</a:t>
            </a:r>
          </a:p>
          <a:p>
            <a:pPr lvl="0"/>
            <a:r>
              <a:rPr lang="sv-SE" sz="3000" dirty="0"/>
              <a:t>Hur får man en röd tråd som genomsyrar läsförståelseundervisningen från förskoleklass och vidare </a:t>
            </a:r>
            <a:r>
              <a:rPr lang="sv-SE" sz="3000" dirty="0" smtClean="0"/>
              <a:t>igenom hela grundskolan?</a:t>
            </a:r>
          </a:p>
          <a:p>
            <a:pPr lvl="0"/>
            <a:r>
              <a:rPr lang="sv-SE" sz="3000" dirty="0" smtClean="0"/>
              <a:t>Hur </a:t>
            </a:r>
            <a:r>
              <a:rPr lang="sv-SE" sz="3000" dirty="0"/>
              <a:t>får man</a:t>
            </a:r>
            <a:r>
              <a:rPr lang="sv-SE" sz="3000" i="1" dirty="0"/>
              <a:t> alla </a:t>
            </a:r>
            <a:r>
              <a:rPr lang="sv-SE" sz="3000" dirty="0"/>
              <a:t>med på tåget, få alla lärare engagerade och intresserade?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5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sv-SE" dirty="0" smtClean="0"/>
              <a:t>Mål/Syfte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v-SE" dirty="0" smtClean="0"/>
              <a:t>Alla </a:t>
            </a:r>
            <a:r>
              <a:rPr lang="sv-SE" dirty="0"/>
              <a:t>får ta del av och fördjupa </a:t>
            </a:r>
            <a:r>
              <a:rPr lang="sv-SE" dirty="0" smtClean="0"/>
              <a:t>kunskapen </a:t>
            </a:r>
            <a:r>
              <a:rPr lang="sv-SE" dirty="0"/>
              <a:t>om </a:t>
            </a:r>
            <a:r>
              <a:rPr lang="sv-SE" dirty="0" smtClean="0"/>
              <a:t>Reciprok undervisning och andra liknande modeller som syftar till att öka läsförståelsen (</a:t>
            </a:r>
            <a:r>
              <a:rPr lang="sv-SE" dirty="0" err="1" smtClean="0"/>
              <a:t>t.ex</a:t>
            </a:r>
            <a:r>
              <a:rPr lang="sv-SE" dirty="0" smtClean="0"/>
              <a:t> CORI, TSI eller </a:t>
            </a:r>
            <a:r>
              <a:rPr lang="sv-SE" dirty="0" err="1" smtClean="0"/>
              <a:t>QtA</a:t>
            </a:r>
            <a:r>
              <a:rPr lang="sv-SE" dirty="0" smtClean="0"/>
              <a:t>) </a:t>
            </a:r>
          </a:p>
          <a:p>
            <a:pPr lvl="0"/>
            <a:r>
              <a:rPr lang="sv-SE" dirty="0" smtClean="0"/>
              <a:t>Att </a:t>
            </a:r>
            <a:r>
              <a:rPr lang="sv-SE" dirty="0"/>
              <a:t>på ett bra sätt tillgodogöra sig det som finns beskrivet i litteraturen och forskningen kring ämnet och få möjlighet att praktisera detta i verksamheten</a:t>
            </a:r>
          </a:p>
          <a:p>
            <a:pPr lvl="0"/>
            <a:r>
              <a:rPr lang="sv-SE" dirty="0"/>
              <a:t>Att få större insikt om vikten av att </a:t>
            </a:r>
            <a:r>
              <a:rPr lang="sv-SE" b="1" dirty="0"/>
              <a:t>undervisa</a:t>
            </a:r>
            <a:r>
              <a:rPr lang="sv-SE" dirty="0"/>
              <a:t> i läsförståelse</a:t>
            </a:r>
          </a:p>
          <a:p>
            <a:pPr lvl="0"/>
            <a:r>
              <a:rPr lang="sv-SE" dirty="0"/>
              <a:t>Att det vi lär oss ska få spridning så fler skolor drar nytta av detta</a:t>
            </a:r>
          </a:p>
          <a:p>
            <a:pPr lvl="0"/>
            <a:r>
              <a:rPr lang="sv-SE" dirty="0"/>
              <a:t>Att på sikt bidra till att elevernas resultat i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läsförståelse </a:t>
            </a:r>
            <a:r>
              <a:rPr lang="sv-SE" dirty="0"/>
              <a:t>förbättras, större måluppfyllelse</a:t>
            </a:r>
          </a:p>
          <a:p>
            <a:endParaRPr lang="sv-SE" dirty="0"/>
          </a:p>
        </p:txBody>
      </p:sp>
      <p:pic>
        <p:nvPicPr>
          <p:cNvPr id="2050" name="Picture 2" descr="C:\Users\PC2\AppData\Local\Microsoft\Windows\Temporary Internet Files\Content.IE5\B3C55ULE\MC9004418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1100" y="5073650"/>
            <a:ext cx="1612900" cy="178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sv-SE" dirty="0" smtClean="0"/>
              <a:t>Vad är reciprok undervisning?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177008"/>
            <a:ext cx="817031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smtClean="0"/>
              <a:t>Detta är en av flera undervisningssätt som används för att öka läsförståelsen. Just denna modell, RU, som </a:t>
            </a:r>
            <a:r>
              <a:rPr lang="sv-SE" sz="1800" dirty="0"/>
              <a:t>utvecklats av forskarna </a:t>
            </a:r>
            <a:r>
              <a:rPr lang="sv-SE" sz="1800" dirty="0" err="1"/>
              <a:t>Palinscar</a:t>
            </a:r>
            <a:r>
              <a:rPr lang="sv-SE" sz="1800" dirty="0"/>
              <a:t> &amp; Brown, är en vägledd diskussionsteknik som bygger på fyra </a:t>
            </a:r>
            <a:r>
              <a:rPr lang="sv-SE" sz="1800" dirty="0" smtClean="0"/>
              <a:t>grundstrategier. Under </a:t>
            </a:r>
            <a:r>
              <a:rPr lang="sv-SE" sz="1800" dirty="0"/>
              <a:t>lärarens ledning får eleverna använda de fyra grundstrategierna samtidigt som de tänker högt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r>
              <a:rPr lang="sv-SE" sz="1800" b="1" dirty="0" smtClean="0"/>
              <a:t>Grundtanken är att man lär eleverna att prata om texterna, reflektera, dra egna slutsatser utifrån det lästa och kunna koppla det till egna erfarenheter</a:t>
            </a:r>
            <a:r>
              <a:rPr lang="sv-SE" sz="1800" dirty="0" smtClean="0"/>
              <a:t>.</a:t>
            </a:r>
            <a:endParaRPr lang="sv-SE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24050"/>
            <a:ext cx="879487" cy="12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24250"/>
            <a:ext cx="886523" cy="121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60396"/>
            <a:ext cx="944488" cy="13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32604"/>
            <a:ext cx="938343" cy="127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4932040" y="6525344"/>
            <a:ext cx="4211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100" dirty="0" smtClean="0"/>
              <a:t>Figurerna är hämtade från ”Läsfixarna” Natur &amp; Kultur</a:t>
            </a:r>
            <a:endParaRPr lang="sv-SE" sz="1100" dirty="0"/>
          </a:p>
        </p:txBody>
      </p:sp>
      <p:sp>
        <p:nvSpPr>
          <p:cNvPr id="13" name="textruta 12"/>
          <p:cNvSpPr txBox="1"/>
          <p:nvPr/>
        </p:nvSpPr>
        <p:spPr>
          <a:xfrm>
            <a:off x="4788024" y="3215298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v-SE" sz="1600" dirty="0" smtClean="0"/>
              <a:t>3. Reda ut oklarheter,</a:t>
            </a:r>
          </a:p>
          <a:p>
            <a:pPr marL="342900" indent="-342900"/>
            <a:r>
              <a:rPr lang="sv-SE" sz="1600" dirty="0" smtClean="0"/>
              <a:t>t.ex. nya ord</a:t>
            </a:r>
          </a:p>
          <a:p>
            <a:pPr marL="342900" indent="-342900">
              <a:buFont typeface="+mj-lt"/>
              <a:buAutoNum type="arabicPeriod"/>
            </a:pPr>
            <a:endParaRPr lang="sv-SE" sz="1600" dirty="0" smtClean="0"/>
          </a:p>
          <a:p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788024" y="5013176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4. Sammanfatta med egna ord</a:t>
            </a:r>
          </a:p>
          <a:p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2411760" y="501317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2. Ställa egna frågor före, under och efter läsningen</a:t>
            </a:r>
            <a:endParaRPr lang="sv-SE" sz="1600" dirty="0"/>
          </a:p>
        </p:txBody>
      </p:sp>
      <p:sp>
        <p:nvSpPr>
          <p:cNvPr id="16" name="textruta 15"/>
          <p:cNvSpPr txBox="1"/>
          <p:nvPr/>
        </p:nvSpPr>
        <p:spPr>
          <a:xfrm>
            <a:off x="2411760" y="3212976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1. Förutspå, ställa hypoteser. Använda bilder, rubriker och baksidestexter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318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Ansvar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Skolområdeschefen ansvarar för att förutsättningar och kompetens finns på skolområdet</a:t>
            </a:r>
          </a:p>
          <a:p>
            <a:r>
              <a:rPr lang="sv-SE" dirty="0" smtClean="0"/>
              <a:t>Rektorerna på varje skola möjliggör för personalen att utveckla arbetet genom att resurser skjuts till och att arbetet lyfts fram på agendan, prioriteras </a:t>
            </a:r>
          </a:p>
          <a:p>
            <a:r>
              <a:rPr lang="sv-SE" dirty="0" smtClean="0"/>
              <a:t>Klos-representanterna (</a:t>
            </a:r>
            <a:r>
              <a:rPr lang="sv-SE" dirty="0" err="1" smtClean="0"/>
              <a:t>ev</a:t>
            </a:r>
            <a:r>
              <a:rPr lang="sv-SE" dirty="0" smtClean="0"/>
              <a:t> tillsammans med läs- och skrivutvecklare) håller i det övergripande pedagogiska arbetet</a:t>
            </a:r>
          </a:p>
          <a:p>
            <a:r>
              <a:rPr lang="sv-SE" dirty="0" smtClean="0"/>
              <a:t>Övrig personal deltar i fortbildningen och verkställer arbetet i klassrummet</a:t>
            </a:r>
          </a:p>
          <a:p>
            <a:r>
              <a:rPr lang="sv-SE" dirty="0" smtClean="0"/>
              <a:t>Erfarenhetsutbyte mellan skolor/skolområden</a:t>
            </a:r>
            <a:endParaRPr lang="sv-SE" dirty="0"/>
          </a:p>
        </p:txBody>
      </p:sp>
      <p:pic>
        <p:nvPicPr>
          <p:cNvPr id="3076" name="Picture 4" descr="C:\Users\PC2\AppData\Local\Microsoft\Windows\Temporary Internet Files\Content.IE5\H87V79WB\dglxasset[2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1787525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97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PC2\AppData\Local\Microsoft\Windows\Temporary Internet Files\Content.IE5\H87V79WB\MP900442245[1]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Tidsperspektiv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Ersbodas</a:t>
            </a:r>
            <a:r>
              <a:rPr lang="sv-SE" dirty="0" smtClean="0"/>
              <a:t> utvecklingsarbete i projektform sträckte sig över ett läsår, men fortgår alltjämt.</a:t>
            </a:r>
          </a:p>
          <a:p>
            <a:pPr marL="0" indent="0">
              <a:buNone/>
            </a:pPr>
            <a:r>
              <a:rPr lang="sv-SE" dirty="0" smtClean="0"/>
              <a:t> </a:t>
            </a:r>
          </a:p>
          <a:p>
            <a:r>
              <a:rPr lang="sv-SE" dirty="0" smtClean="0"/>
              <a:t>Implementering av ett nytt förhållningssätt i undervisningen måste få ta tid. Införandet av  läsförståelsestrategier i alla ämnen tar lång och kräver uthållighet, insikt och kunskap.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6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838"/>
              </p:ext>
            </p:extLst>
          </p:nvPr>
        </p:nvGraphicFramePr>
        <p:xfrm>
          <a:off x="1691680" y="1196753"/>
          <a:ext cx="6120680" cy="47548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1821630"/>
                <a:gridCol w="874383"/>
                <a:gridCol w="874383"/>
                <a:gridCol w="874383"/>
                <a:gridCol w="801518"/>
                <a:gridCol w="874383"/>
              </a:tblGrid>
              <a:tr h="265876"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Skola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Ersdungen</a:t>
                      </a:r>
                      <a:endParaRPr lang="sv-S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Flickor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90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92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Pojkar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78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88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63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92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89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r>
                        <a:rPr lang="sv-SE" b="1" dirty="0" smtClean="0"/>
                        <a:t>Ersmarksskolan</a:t>
                      </a:r>
                      <a:endParaRPr lang="sv-S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r>
                        <a:rPr lang="sv-SE" dirty="0" smtClean="0"/>
                        <a:t>Flickor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87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95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r>
                        <a:rPr lang="sv-SE" dirty="0" smtClean="0"/>
                        <a:t>Pojkar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75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95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82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Ersängsskolan</a:t>
                      </a:r>
                      <a:endParaRPr lang="sv-S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r>
                        <a:rPr lang="sv-SE" dirty="0" smtClean="0"/>
                        <a:t>Flickor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60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88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75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89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81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r>
                        <a:rPr lang="sv-SE" dirty="0" smtClean="0"/>
                        <a:t>Pojkar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73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67</a:t>
                      </a:r>
                      <a:endParaRPr lang="sv-S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Ö.Ersbodaskolan</a:t>
                      </a:r>
                      <a:endParaRPr lang="sv-S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r>
                        <a:rPr lang="sv-SE" dirty="0" smtClean="0"/>
                        <a:t>Flickor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91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60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mtClean="0"/>
                        <a:t>100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876">
                <a:tc>
                  <a:txBody>
                    <a:bodyPr/>
                    <a:lstStyle/>
                    <a:p>
                      <a:r>
                        <a:rPr lang="sv-SE" dirty="0" smtClean="0"/>
                        <a:t>Pojkar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80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57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46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27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89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0" y="3959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/>
              <a:t>Resultat nationella prov åk 3 – Svenska 2009-2013</a:t>
            </a:r>
            <a:endParaRPr lang="sv-SE" sz="3200" dirty="0"/>
          </a:p>
        </p:txBody>
      </p:sp>
      <p:sp>
        <p:nvSpPr>
          <p:cNvPr id="4" name="textruta 3"/>
          <p:cNvSpPr txBox="1"/>
          <p:nvPr/>
        </p:nvSpPr>
        <p:spPr>
          <a:xfrm>
            <a:off x="1691680" y="594928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Deltagit i alla prov och uppnått kravnivån (%)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9256" cy="3012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6488"/>
                <a:gridCol w="1080120"/>
                <a:gridCol w="936104"/>
                <a:gridCol w="936104"/>
                <a:gridCol w="936104"/>
                <a:gridCol w="1008112"/>
                <a:gridCol w="936104"/>
                <a:gridCol w="1080120"/>
              </a:tblGrid>
              <a:tr h="370840">
                <a:tc>
                  <a:txBody>
                    <a:bodyPr/>
                    <a:lstStyle/>
                    <a:p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%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300" dirty="0" smtClean="0"/>
                        <a:t>Snittpoäng (max.18p)</a:t>
                      </a:r>
                      <a:endParaRPr lang="sv-SE" sz="13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%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Snittpoäng (max.18p)</a:t>
                      </a:r>
                      <a:endParaRPr lang="sv-SE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%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Snittpoäng (max.18p)</a:t>
                      </a:r>
                      <a:endParaRPr lang="sv-SE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Umeå Kommun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Flickor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87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17,0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96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16,9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96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17,0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Pojkar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78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16,7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96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16,8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95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16,7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Totalt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16,9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16,8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16,8</a:t>
                      </a:r>
                      <a:endParaRPr lang="sv-S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err="1" smtClean="0">
                          <a:solidFill>
                            <a:schemeClr val="bg1"/>
                          </a:solidFill>
                        </a:rPr>
                        <a:t>Ersdungen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Flickor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17,9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17,7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17,8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Pojkar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89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17,7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17,2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100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17,5</a:t>
                      </a:r>
                      <a:endParaRPr lang="sv-SE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Totalt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93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17,8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100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17,4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100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17,6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v-SE" dirty="0" smtClean="0"/>
              <a:t>Utvärdering, åk 3, vt-13</a:t>
            </a:r>
            <a:endParaRPr lang="sv-SE" dirty="0"/>
          </a:p>
        </p:txBody>
      </p:sp>
      <p:sp>
        <p:nvSpPr>
          <p:cNvPr id="6" name="Ellips 5"/>
          <p:cNvSpPr/>
          <p:nvPr/>
        </p:nvSpPr>
        <p:spPr>
          <a:xfrm>
            <a:off x="2411760" y="5013176"/>
            <a:ext cx="1224136" cy="9154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Upp 6"/>
          <p:cNvSpPr/>
          <p:nvPr/>
        </p:nvSpPr>
        <p:spPr>
          <a:xfrm>
            <a:off x="3007926" y="4713543"/>
            <a:ext cx="72008" cy="2949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2641432" y="507477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Andel som uppnått kravnivån i alla delprov</a:t>
            </a:r>
            <a:endParaRPr lang="sv-SE" sz="1100" dirty="0"/>
          </a:p>
        </p:txBody>
      </p:sp>
      <p:sp>
        <p:nvSpPr>
          <p:cNvPr id="9" name="textruta 8"/>
          <p:cNvSpPr txBox="1"/>
          <p:nvPr/>
        </p:nvSpPr>
        <p:spPr>
          <a:xfrm>
            <a:off x="4048701" y="5257657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Läsförståelse skönlitterär text</a:t>
            </a:r>
            <a:endParaRPr lang="sv-SE" sz="1100" dirty="0"/>
          </a:p>
        </p:txBody>
      </p:sp>
      <p:sp>
        <p:nvSpPr>
          <p:cNvPr id="10" name="Ellips 9"/>
          <p:cNvSpPr/>
          <p:nvPr/>
        </p:nvSpPr>
        <p:spPr>
          <a:xfrm>
            <a:off x="3923928" y="5033828"/>
            <a:ext cx="1224136" cy="915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6012160" y="5248802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Läsförståelse faktatext</a:t>
            </a:r>
            <a:endParaRPr lang="sv-SE" sz="1100" dirty="0"/>
          </a:p>
        </p:txBody>
      </p:sp>
      <p:sp>
        <p:nvSpPr>
          <p:cNvPr id="14" name="Ellips 13"/>
          <p:cNvSpPr/>
          <p:nvPr/>
        </p:nvSpPr>
        <p:spPr>
          <a:xfrm>
            <a:off x="5796136" y="5033828"/>
            <a:ext cx="1224136" cy="915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7569040" y="5205100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Läsförståelse samlat medelvärde</a:t>
            </a:r>
            <a:endParaRPr lang="sv-SE" sz="1100" dirty="0"/>
          </a:p>
        </p:txBody>
      </p:sp>
      <p:sp>
        <p:nvSpPr>
          <p:cNvPr id="18" name="Ellips 17"/>
          <p:cNvSpPr/>
          <p:nvPr/>
        </p:nvSpPr>
        <p:spPr>
          <a:xfrm>
            <a:off x="7380312" y="5033828"/>
            <a:ext cx="1141865" cy="9154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/>
          <p:cNvSpPr txBox="1"/>
          <p:nvPr/>
        </p:nvSpPr>
        <p:spPr>
          <a:xfrm>
            <a:off x="1835696" y="112474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- Nationella prov, läsförståelse</a:t>
            </a:r>
            <a:endParaRPr lang="sv-SE" sz="2000" dirty="0"/>
          </a:p>
        </p:txBody>
      </p:sp>
      <p:sp>
        <p:nvSpPr>
          <p:cNvPr id="21" name="Upp 20"/>
          <p:cNvSpPr/>
          <p:nvPr/>
        </p:nvSpPr>
        <p:spPr>
          <a:xfrm>
            <a:off x="4067944" y="4745796"/>
            <a:ext cx="72008" cy="4072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Upp 21"/>
          <p:cNvSpPr/>
          <p:nvPr/>
        </p:nvSpPr>
        <p:spPr>
          <a:xfrm>
            <a:off x="4932040" y="4745796"/>
            <a:ext cx="72008" cy="4072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Upp 22"/>
          <p:cNvSpPr/>
          <p:nvPr/>
        </p:nvSpPr>
        <p:spPr>
          <a:xfrm>
            <a:off x="5940152" y="4753747"/>
            <a:ext cx="72008" cy="4072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Upp 23"/>
          <p:cNvSpPr/>
          <p:nvPr/>
        </p:nvSpPr>
        <p:spPr>
          <a:xfrm>
            <a:off x="6804248" y="4753747"/>
            <a:ext cx="72008" cy="4072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Upp 24"/>
          <p:cNvSpPr/>
          <p:nvPr/>
        </p:nvSpPr>
        <p:spPr>
          <a:xfrm>
            <a:off x="7884368" y="4722931"/>
            <a:ext cx="72008" cy="2949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710</Words>
  <Application>Microsoft Office PowerPoint</Application>
  <PresentationFormat>Bildspel på skärmen (4:3)</PresentationFormat>
  <Paragraphs>192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Ersboda skolområdes handlingsplan år 1-6  - utveckla undervisningen i läsförståelse</vt:lpstr>
      <vt:lpstr>PowerPoint-presentation</vt:lpstr>
      <vt:lpstr>Problembild</vt:lpstr>
      <vt:lpstr>Mål/Syfte</vt:lpstr>
      <vt:lpstr>Vad är reciprok undervisning?</vt:lpstr>
      <vt:lpstr>Ansvar</vt:lpstr>
      <vt:lpstr>Tidsperspektiv</vt:lpstr>
      <vt:lpstr>PowerPoint-presentation</vt:lpstr>
      <vt:lpstr>Utvärdering, åk 3, vt-13</vt:lpstr>
      <vt:lpstr>Utvecklingsbehov</vt:lpstr>
    </vt:vector>
  </TitlesOfParts>
  <Company>IT &amp; Telefoni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Ersboda skolområde</dc:title>
  <dc:creator>Inga-Maj Eliasson</dc:creator>
  <cp:lastModifiedBy>Jessica Kristoffersson</cp:lastModifiedBy>
  <cp:revision>53</cp:revision>
  <dcterms:created xsi:type="dcterms:W3CDTF">2013-12-18T11:31:50Z</dcterms:created>
  <dcterms:modified xsi:type="dcterms:W3CDTF">2014-02-21T15:19:10Z</dcterms:modified>
</cp:coreProperties>
</file>